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1"/>
  </p:notesMasterIdLst>
  <p:sldIdLst>
    <p:sldId id="258" r:id="rId2"/>
    <p:sldId id="259" r:id="rId3"/>
    <p:sldId id="260" r:id="rId4"/>
    <p:sldId id="263" r:id="rId5"/>
    <p:sldId id="267" r:id="rId6"/>
    <p:sldId id="264" r:id="rId7"/>
    <p:sldId id="265" r:id="rId8"/>
    <p:sldId id="266" r:id="rId9"/>
    <p:sldId id="262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994"/>
    <a:srgbClr val="FDC62C"/>
    <a:srgbClr val="0015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A02A4B0-4D02-76A3-5528-D8B1C8E1C393}" v="376" dt="2025-03-20T15:39:48.901"/>
    <p1510:client id="{AF5757DF-8738-4C30-8D55-1727DA50C025}" v="1143" dt="2025-03-20T16:56:51.118"/>
    <p1510:client id="{DE38E617-25D4-4FFC-BC9F-9BDE3B4D6C4A}" v="239" dt="2025-03-20T16:52:46.19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C03C1C-996E-463D-B03F-BF343B85030A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C5FF20-CE99-40CC-A854-05E07336427A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7710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BC5FF20-CE99-40CC-A854-05E07336427A}" type="slidenum">
              <a:rPr lang="es-CO" smtClean="0"/>
              <a:t>1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03132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CA46A3B0-CF96-69EA-A311-666D14EA4C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472E697-4619-BF46-B361-9911DC910F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778358B-D270-5A94-7F64-8EAD3A5F5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FC228E4-880C-53A5-098B-FF557357E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47868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34269FB-9A74-13D9-C8FD-8D8043599F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40716CC-0C2C-3B93-85A5-230AB48A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E0D8E20-C0C2-FED6-91A1-A23BF128B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06301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21E9F-4E7A-BFB8-B08F-1C01D9CD6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4A3145-0C2B-E0D9-2D89-3116D217F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B5AE519-14B4-527C-A376-1F52C8CF56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80CB92-592D-DA3F-17B5-D93F66E519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31A0C-2BEB-9083-EE5F-C7A487A7C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D53061F-93B5-26A8-44B9-A73279104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682589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662B7B-485D-84F0-940F-0FC9F38E2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A286106-6727-FAB2-AEF0-8289203588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7C21FB0-ABF5-CD4C-98C9-06A33824B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94BA683-50E0-8D15-9C26-BAECA5D28F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421F1C0-FC2B-E076-DDA8-35B6776B0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5C8A90E-40F4-D1A1-2688-643F98460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1448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0BFCB4-767E-0391-73C6-3574E4D4B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5A4C6C-0FF8-A984-3AE2-837E48F86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FCCC98-8DE0-5B99-2D47-01FE6D75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D1952D-9582-89E2-8C14-0D441E72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436573-D791-BC7A-B388-82B5532FE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962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89D6C2E-704C-3B9F-7F6F-3DE03BFF8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BFB6AB6-0488-47DD-84F0-4BBB74DA1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585312-1FF1-83E4-5460-5BFE75B4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E27ED9-668D-2C5D-52E5-3C30A60A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9FD7CB6-B81D-1998-5BA5-B34C244E7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5904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0DB198-E736-AEF0-E792-8900FC6F25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59B2BBB-D310-130D-61E2-A52B5F3C4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56D6F50A-7F89-CC82-0E6F-6CB28C271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11992" cy="365125"/>
          </a:xfr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200356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088"/>
            <a:ext cx="10515600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9428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/>
              <a:t>Sub título /Sub tema</a:t>
            </a:r>
          </a:p>
        </p:txBody>
      </p:sp>
    </p:spTree>
    <p:extLst>
      <p:ext uri="{BB962C8B-B14F-4D97-AF65-F5344CB8AC3E}">
        <p14:creationId xmlns:p14="http://schemas.microsoft.com/office/powerpoint/2010/main" val="1559941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827" y="2190412"/>
            <a:ext cx="7453544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06205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/>
              <a:t>Sub título /Sub tema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1BA6E64D-AFF2-C3C1-9EA0-846C74CCCBF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10728" y="2190027"/>
            <a:ext cx="3651445" cy="4014788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8928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5443" y="2190412"/>
            <a:ext cx="7453544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3" y="6293250"/>
            <a:ext cx="337724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/>
              <a:t>Sub título /Sub tema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1BA6E64D-AFF2-C3C1-9EA0-846C74CCCBF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827" y="2190027"/>
            <a:ext cx="3651445" cy="4014788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10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1FF00-C5DC-9C6C-5690-B4DED5FF6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2F6773-717A-14F1-AFE5-A38AE9EC5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99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8F62A749-A68C-5C23-FB4D-2AB56517A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2662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2456705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9C5A61-15F5-B7E4-B0B2-5A7EA5982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1B182F-EAAF-FFC6-ABE3-672E16AEFC3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 err="1"/>
              <a:t>aa</a:t>
            </a:r>
            <a:endParaRPr lang="es-ES"/>
          </a:p>
          <a:p>
            <a:pPr lvl="1"/>
            <a:r>
              <a:rPr lang="es-ES" err="1"/>
              <a:t>bb</a:t>
            </a:r>
            <a:r>
              <a:rPr lang="es-ES"/>
              <a:t> nivel</a:t>
            </a:r>
          </a:p>
          <a:p>
            <a:pPr lvl="2"/>
            <a:r>
              <a:rPr lang="es-ES" err="1"/>
              <a:t>cc</a:t>
            </a:r>
            <a:r>
              <a:rPr lang="es-ES"/>
              <a:t> nivel</a:t>
            </a:r>
          </a:p>
          <a:p>
            <a:pPr lvl="3"/>
            <a:r>
              <a:rPr lang="es-ES" err="1"/>
              <a:t>dd</a:t>
            </a:r>
            <a:r>
              <a:rPr lang="es-ES"/>
              <a:t> nivel</a:t>
            </a:r>
          </a:p>
          <a:p>
            <a:pPr lvl="4"/>
            <a:r>
              <a:rPr lang="es-ES" err="1"/>
              <a:t>ee</a:t>
            </a:r>
            <a:r>
              <a:rPr lang="es-ES"/>
              <a:t>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648ED2-99F0-08F7-0691-A51B09DD65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92D3A01C-AFF0-78E5-8087-F917A4828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449152" cy="365125"/>
          </a:xfr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1081686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F4984F-2CD3-94D2-A1E2-4C04137F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42D6691-E78B-8FA7-6309-CEFE12D20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A98656-1C10-21A9-2BF5-C6044580D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CE6B47F-6CAF-0C17-3866-A4499C390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7284A3-ABE9-393E-69BA-5B54F5698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EE07515-4617-8C37-B711-460DCE22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FC46ABD-F058-4871-9C83-2300D5E3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55872AAA-668F-7D80-D25C-02BD9FF83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76000" cy="365125"/>
          </a:xfr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2851943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986202-8179-D995-7525-EEF79FD51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8E0DC97-8C4C-B6A3-A3A0-DD4EF2F26E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20/03/2025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35827DD-63F3-CFE8-66E2-2833D2D5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7A0CCA4-FEF7-E0D7-A0CC-97A6189D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8695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FC69B39E-BEA6-89FC-5629-4A5D48EBD9C9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6FD3344-F58B-D03F-746A-7BC560571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0138"/>
            <a:ext cx="10515600" cy="546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A24C327-2B87-E019-2437-2E3A7FF26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 err="1"/>
              <a:t>aa</a:t>
            </a:r>
            <a:r>
              <a:rPr lang="es-ES"/>
              <a:t> nivel</a:t>
            </a:r>
          </a:p>
          <a:p>
            <a:pPr lvl="2"/>
            <a:r>
              <a:rPr lang="es-ES" err="1"/>
              <a:t>bb</a:t>
            </a:r>
            <a:r>
              <a:rPr lang="es-ES"/>
              <a:t> nivel</a:t>
            </a:r>
          </a:p>
          <a:p>
            <a:pPr lvl="3"/>
            <a:r>
              <a:rPr lang="es-ES" err="1"/>
              <a:t>cc</a:t>
            </a:r>
            <a:r>
              <a:rPr lang="es-ES"/>
              <a:t> nivel</a:t>
            </a:r>
          </a:p>
          <a:p>
            <a:pPr lvl="4"/>
            <a:r>
              <a:rPr lang="es-ES" err="1"/>
              <a:t>dd</a:t>
            </a:r>
            <a:r>
              <a:rPr lang="es-ES"/>
              <a:t> nivel</a:t>
            </a:r>
            <a:endParaRPr lang="es-CO"/>
          </a:p>
        </p:txBody>
      </p:sp>
      <p:sp>
        <p:nvSpPr>
          <p:cNvPr id="9" name="Marcador de número de diapositiva 5">
            <a:extLst>
              <a:ext uri="{FF2B5EF4-FFF2-40B4-BE49-F238E27FC236}">
                <a16:creationId xmlns:a16="http://schemas.microsoft.com/office/drawing/2014/main" id="{D269E7F1-7F74-EFB3-051D-2B9875FD5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616952" y="6293250"/>
            <a:ext cx="373684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87733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73" r:id="rId4"/>
    <p:sldLayoutId id="2147483674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00154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rgbClr val="006994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rgbClr val="00154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154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154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154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6474A2-1BF7-0484-7216-1CC97362F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0554AA4-D706-F56E-1E56-D73078E5A4A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19761" y="2035356"/>
            <a:ext cx="10569575" cy="1949450"/>
          </a:xfrm>
        </p:spPr>
        <p:txBody>
          <a:bodyPr>
            <a:normAutofit fontScale="90000"/>
          </a:bodyPr>
          <a:lstStyle/>
          <a:p>
            <a:pPr>
              <a:lnSpc>
                <a:spcPct val="80000"/>
              </a:lnSpc>
            </a:pPr>
            <a:r>
              <a:rPr lang="es-ES"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Desarrollo de habilidades digitales en los profesionales de administración de empresas: caso G-líderes UdeA Caucasia</a:t>
            </a:r>
            <a:endParaRPr lang="es-CO" sz="48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" panose="00000500000000000000" pitchFamily="50" charset="0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B00EF31C-DADE-C3EB-134D-6046EC8C2CA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19761" y="4223069"/>
            <a:ext cx="9144000" cy="49053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s-ES" sz="2000" b="1">
                <a:solidFill>
                  <a:srgbClr val="FDC62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Investigación en proceso</a:t>
            </a:r>
            <a:endParaRPr lang="es-CO" sz="2000" b="1">
              <a:solidFill>
                <a:srgbClr val="FDC62C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+mj-lt"/>
            </a:endParaRP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9650DF98-38D1-622B-D677-95562BC292B7}"/>
              </a:ext>
            </a:extLst>
          </p:cNvPr>
          <p:cNvSpPr txBox="1">
            <a:spLocks/>
          </p:cNvSpPr>
          <p:nvPr/>
        </p:nvSpPr>
        <p:spPr>
          <a:xfrm>
            <a:off x="1251357" y="5159755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ES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León Jaime Acosta Herrera</a:t>
            </a:r>
            <a:endParaRPr kumimoji="0" lang="es-CO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 Display" panose="02110004020202020204"/>
              <a:ea typeface="+mn-ea"/>
              <a:cs typeface="Poppins" panose="00000500000000000000" pitchFamily="50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8B4CDB0-1AEA-565E-4D88-AA899A459133}"/>
              </a:ext>
            </a:extLst>
          </p:cNvPr>
          <p:cNvSpPr txBox="1">
            <a:spLocks/>
          </p:cNvSpPr>
          <p:nvPr/>
        </p:nvSpPr>
        <p:spPr>
          <a:xfrm>
            <a:off x="334748" y="5432374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s-CO" sz="1200" i="1"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ptos Display" panose="02110004020202020204"/>
                <a:cs typeface="Poppins"/>
              </a:rPr>
              <a:t> Investigador</a:t>
            </a:r>
            <a:endParaRPr kumimoji="0" lang="es-CO" sz="1200" b="0" i="1" u="none" strike="noStrike" kern="1200" cap="none" spc="0" normalizeH="0" baseline="0" noProof="0">
              <a:ln>
                <a:noFill/>
              </a:ln>
              <a:solidFill>
                <a:srgbClr val="98E3F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 Display" panose="02110004020202020204"/>
              <a:ea typeface="+mn-ea"/>
              <a:cs typeface="Poppins" panose="00000500000000000000" pitchFamily="50" charset="0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D8CBEC5A-6C0F-9D62-ED25-448553ED7AF8}"/>
              </a:ext>
            </a:extLst>
          </p:cNvPr>
          <p:cNvSpPr txBox="1">
            <a:spLocks/>
          </p:cNvSpPr>
          <p:nvPr/>
        </p:nvSpPr>
        <p:spPr>
          <a:xfrm>
            <a:off x="4591686" y="5159755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Marco Julio Cañas Campillo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64AD9D28-1635-11E8-8722-8FDA0EB1C1F7}"/>
              </a:ext>
            </a:extLst>
          </p:cNvPr>
          <p:cNvSpPr txBox="1">
            <a:spLocks/>
          </p:cNvSpPr>
          <p:nvPr/>
        </p:nvSpPr>
        <p:spPr>
          <a:xfrm>
            <a:off x="4591686" y="5425797"/>
            <a:ext cx="2370759" cy="236517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s-CO" sz="1200" i="1"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ptos Display" panose="02110004020202020204"/>
                <a:cs typeface="Poppins"/>
              </a:rPr>
              <a:t>Investigador</a:t>
            </a:r>
            <a:endParaRPr lang="es-CO" sz="1200" b="0" i="1" u="none" strike="noStrike" kern="1200" cap="none" spc="0" normalizeH="0" baseline="0" noProof="0">
              <a:ln>
                <a:noFill/>
              </a:ln>
              <a:solidFill>
                <a:srgbClr val="98E3F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 Display" panose="02110004020202020204"/>
              <a:cs typeface="Poppins" panose="00000500000000000000" pitchFamily="50" charset="0"/>
            </a:endParaRP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59A657B-3094-7C5F-AF4B-7AEE337C5842}"/>
              </a:ext>
            </a:extLst>
          </p:cNvPr>
          <p:cNvSpPr txBox="1">
            <a:spLocks/>
          </p:cNvSpPr>
          <p:nvPr/>
        </p:nvSpPr>
        <p:spPr>
          <a:xfrm>
            <a:off x="7752172" y="5159755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Leidy Bibiana de la Ossa Villadiego</a:t>
            </a: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459D0A62-3BD1-6126-7870-6296824DA6B5}"/>
              </a:ext>
            </a:extLst>
          </p:cNvPr>
          <p:cNvSpPr txBox="1">
            <a:spLocks/>
          </p:cNvSpPr>
          <p:nvPr/>
        </p:nvSpPr>
        <p:spPr>
          <a:xfrm>
            <a:off x="7752172" y="5432374"/>
            <a:ext cx="3064985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200" b="0" i="1" u="none" strike="noStrike" kern="1200" cap="none" spc="0" normalizeH="0" baseline="0" noProof="0">
                <a:ln>
                  <a:noFill/>
                </a:ln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Investigador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BF2C393-624A-15D6-1FC0-C2F55067B5A6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3073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>
            <a:extLst>
              <a:ext uri="{FF2B5EF4-FFF2-40B4-BE49-F238E27FC236}">
                <a16:creationId xmlns:a16="http://schemas.microsoft.com/office/drawing/2014/main" id="{F4341005-F81E-9C02-E892-14F8376E5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052323"/>
            <a:ext cx="10515600" cy="546100"/>
          </a:xfrm>
        </p:spPr>
        <p:txBody>
          <a:bodyPr/>
          <a:lstStyle/>
          <a:p>
            <a:r>
              <a:rPr lang="es-ES"/>
              <a:t>Introducción </a:t>
            </a:r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672FDD69-A93C-2C0B-DF40-EB1673A1A8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948" y="1754067"/>
            <a:ext cx="5598009" cy="286657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/>
              <a:t>En Colombia existe la </a:t>
            </a:r>
            <a:r>
              <a:rPr lang="es-ES" sz="1700" b="1"/>
              <a:t>necesidad de promover el desarrollo de habilidades digitales </a:t>
            </a:r>
            <a:r>
              <a:rPr lang="es-ES" sz="1700"/>
              <a:t>básicas, intermedias y avanzadas (MEN, 2023).</a:t>
            </a:r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endParaRPr lang="es-ES" sz="1700"/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/>
              <a:t>La proporción de jóvenes y adultos con habilidades TIC, para cada categoría, es de 34.7%, 26.4%, y 4.6%, (UNESCO, 2021).</a:t>
            </a:r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endParaRPr lang="es-ES" sz="1700"/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/>
              <a:t>Persiste una </a:t>
            </a:r>
            <a:r>
              <a:rPr lang="es-ES" sz="1700" b="1"/>
              <a:t>alta brecha regional </a:t>
            </a:r>
            <a:r>
              <a:rPr lang="es-ES" sz="1700"/>
              <a:t>en habilidades digitales.</a:t>
            </a:r>
          </a:p>
          <a:p>
            <a:pPr marL="457200" lvl="1" indent="0" algn="just">
              <a:buNone/>
            </a:pPr>
            <a:endParaRPr lang="es-ES" sz="1700"/>
          </a:p>
          <a:p>
            <a:pPr marL="457200" lvl="1" indent="0" algn="just">
              <a:buNone/>
            </a:pPr>
            <a:endParaRPr lang="es-ES" sz="170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5244914-7036-ADE0-799A-E83B9C9388C3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114F03DF-DBB4-40CB-FC81-ACE49D2FF3FA}"/>
              </a:ext>
            </a:extLst>
          </p:cNvPr>
          <p:cNvSpPr txBox="1"/>
          <p:nvPr/>
        </p:nvSpPr>
        <p:spPr>
          <a:xfrm>
            <a:off x="278296" y="4645752"/>
            <a:ext cx="11337236" cy="156966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sz="2400" b="1">
                <a:solidFill>
                  <a:srgbClr val="001542"/>
                </a:solidFill>
                <a:cs typeface="Segoe UI"/>
              </a:rPr>
              <a:t>Objetivo</a:t>
            </a:r>
            <a:endParaRPr lang="es-ES" sz="2400"/>
          </a:p>
          <a:p>
            <a:pPr algn="ctr"/>
            <a:r>
              <a:rPr lang="es-ES" b="1">
                <a:solidFill>
                  <a:srgbClr val="001542"/>
                </a:solidFill>
                <a:cs typeface="Segoe UI"/>
              </a:rPr>
              <a:t>Desarrollar habilidades digitales</a:t>
            </a:r>
            <a:r>
              <a:rPr lang="es-ES">
                <a:solidFill>
                  <a:srgbClr val="001542"/>
                </a:solidFill>
                <a:cs typeface="Segoe UI"/>
              </a:rPr>
              <a:t> en los profesionales de Administración de Empresas: Caso G-Líderes UdeA Caucasia, para entender cómo mejorar la preparación de los futuros administradores y así enfrentar los desafíos digitales, promoviendo su relevancia y competitividad en el mercado laboral.</a:t>
            </a:r>
            <a:r>
              <a:rPr lang="en-US">
                <a:cs typeface="Segoe UI"/>
              </a:rPr>
              <a:t>​</a:t>
            </a:r>
            <a:endParaRPr lang="en-US"/>
          </a:p>
          <a:p>
            <a:pPr algn="ctr"/>
            <a:endParaRPr lang="es-ES">
              <a:solidFill>
                <a:srgbClr val="001542"/>
              </a:solidFill>
              <a:highlight>
                <a:srgbClr val="FFFF00"/>
              </a:highlight>
              <a:cs typeface="Segoe UI"/>
            </a:endParaRPr>
          </a:p>
        </p:txBody>
      </p:sp>
      <p:sp>
        <p:nvSpPr>
          <p:cNvPr id="4" name="Marcador de contenido 12">
            <a:extLst>
              <a:ext uri="{FF2B5EF4-FFF2-40B4-BE49-F238E27FC236}">
                <a16:creationId xmlns:a16="http://schemas.microsoft.com/office/drawing/2014/main" id="{34B7D8B1-6EE5-B072-B3A5-2E5041376EAD}"/>
              </a:ext>
            </a:extLst>
          </p:cNvPr>
          <p:cNvSpPr txBox="1">
            <a:spLocks/>
          </p:cNvSpPr>
          <p:nvPr/>
        </p:nvSpPr>
        <p:spPr>
          <a:xfrm>
            <a:off x="5614740" y="1724887"/>
            <a:ext cx="6000792" cy="26039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699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/>
              <a:t>El país requiere mejorar la competitividad de su talento digital - para 2019 Colombia se ubicó en el puesto 94 de 141 países en cuanto a las habilidades digitales de la fuerza laboral- (FEM, 2021).</a:t>
            </a:r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endParaRPr lang="es-ES" sz="1700"/>
          </a:p>
          <a:p>
            <a:pPr marL="742950" lvl="1" indent="-285750" algn="just">
              <a:buFont typeface="Wingdings" panose="020B0604020202020204" pitchFamily="34" charset="0"/>
              <a:buChar char="ü"/>
            </a:pPr>
            <a:r>
              <a:rPr lang="es-ES" sz="1700"/>
              <a:t>En el país sigue siendo bajo el acceso a las tecnologías digitales por parte de los estudiantes, principalmente en las sedes educativas oficiales (MEN, 2023).</a:t>
            </a:r>
          </a:p>
          <a:p>
            <a:pPr marL="457200" lvl="1" indent="0" algn="just">
              <a:buFont typeface="Arial" panose="020B0604020202020204" pitchFamily="34" charset="0"/>
              <a:buNone/>
            </a:pPr>
            <a:endParaRPr lang="es-ES" sz="1700"/>
          </a:p>
          <a:p>
            <a:pPr marL="457200" lvl="1" indent="0" algn="just">
              <a:buFont typeface="Arial" panose="020B0604020202020204" pitchFamily="34" charset="0"/>
              <a:buNone/>
            </a:pPr>
            <a:endParaRPr lang="es-ES" sz="1700"/>
          </a:p>
        </p:txBody>
      </p:sp>
    </p:spTree>
    <p:extLst>
      <p:ext uri="{BB962C8B-B14F-4D97-AF65-F5344CB8AC3E}">
        <p14:creationId xmlns:p14="http://schemas.microsoft.com/office/powerpoint/2010/main" val="1397273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 build="p"/>
      <p:bldP spid="3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8A72A0-301D-FA0C-21E0-6545F9208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3F7EE26-9654-BDE2-F759-75A691826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903" y="911370"/>
            <a:ext cx="10515600" cy="546100"/>
          </a:xfrm>
        </p:spPr>
        <p:txBody>
          <a:bodyPr/>
          <a:lstStyle/>
          <a:p>
            <a:r>
              <a:rPr lang="es-ES" sz="3200"/>
              <a:t>Marco referencial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89E4BF65-F31F-8737-8C1F-C98CFD866A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7270" y="1939744"/>
            <a:ext cx="5701471" cy="1317566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Autofit/>
          </a:bodyPr>
          <a:lstStyle/>
          <a:p>
            <a:pPr marL="0" indent="0" algn="ctr">
              <a:buNone/>
            </a:pPr>
            <a:r>
              <a:rPr lang="es-ES" sz="2000">
                <a:solidFill>
                  <a:schemeClr val="tx1"/>
                </a:solidFill>
              </a:rPr>
              <a:t>Considera la educación y la formación como inversiones que realizan individuos racionales con el fin de incrementar su eficiencia productiva y sus ingresos</a:t>
            </a:r>
            <a:r>
              <a:rPr lang="es-ES" sz="2000"/>
              <a:t> (Becker, 1964). </a:t>
            </a:r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590B10FD-2A74-F6EA-B788-F1BA5E80CD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880854" y="1286819"/>
            <a:ext cx="4540979" cy="43407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Teoría del capital Humano</a:t>
            </a:r>
          </a:p>
          <a:p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35B48A1A-C98A-9731-1064-AAB3F16A9533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242FDFD-84AD-46E4-9070-C90F98C28915}"/>
              </a:ext>
            </a:extLst>
          </p:cNvPr>
          <p:cNvSpPr txBox="1"/>
          <p:nvPr/>
        </p:nvSpPr>
        <p:spPr>
          <a:xfrm>
            <a:off x="648655" y="1752682"/>
            <a:ext cx="3740131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b="1"/>
              <a:t>Transformación digital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B63C2DF7-6213-94A8-7901-29A70197497B}"/>
              </a:ext>
            </a:extLst>
          </p:cNvPr>
          <p:cNvSpPr txBox="1"/>
          <p:nvPr/>
        </p:nvSpPr>
        <p:spPr>
          <a:xfrm>
            <a:off x="648656" y="4368195"/>
            <a:ext cx="3740131" cy="369332"/>
          </a:xfrm>
          <a:prstGeom prst="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ES" b="1"/>
              <a:t>Tecnologías digitales</a:t>
            </a:r>
          </a:p>
        </p:txBody>
      </p:sp>
      <p:sp>
        <p:nvSpPr>
          <p:cNvPr id="11" name="Marcador de texto 7">
            <a:extLst>
              <a:ext uri="{FF2B5EF4-FFF2-40B4-BE49-F238E27FC236}">
                <a16:creationId xmlns:a16="http://schemas.microsoft.com/office/drawing/2014/main" id="{DF670CAD-8E22-5D5E-CDC4-EB6CC3EE2826}"/>
              </a:ext>
            </a:extLst>
          </p:cNvPr>
          <p:cNvSpPr txBox="1">
            <a:spLocks/>
          </p:cNvSpPr>
          <p:nvPr/>
        </p:nvSpPr>
        <p:spPr>
          <a:xfrm>
            <a:off x="341055" y="1284760"/>
            <a:ext cx="4540979" cy="4340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rgbClr val="00699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>
                <a:solidFill>
                  <a:srgbClr val="0B769F"/>
                </a:solidFill>
              </a:rPr>
              <a:t>Marco conceptual</a:t>
            </a:r>
          </a:p>
          <a:p>
            <a:endParaRPr lang="es-ES">
              <a:solidFill>
                <a:srgbClr val="0B769F"/>
              </a:solidFill>
            </a:endParaRPr>
          </a:p>
        </p:txBody>
      </p:sp>
      <p:pic>
        <p:nvPicPr>
          <p:cNvPr id="12" name="Imagen 11" descr="La Transformación Digital en las Empresas [Infografía]">
            <a:extLst>
              <a:ext uri="{FF2B5EF4-FFF2-40B4-BE49-F238E27FC236}">
                <a16:creationId xmlns:a16="http://schemas.microsoft.com/office/drawing/2014/main" id="{20337103-BA33-9613-014C-2A05C695DE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441" y="2292306"/>
            <a:ext cx="2294496" cy="1212765"/>
          </a:xfrm>
          <a:prstGeom prst="rect">
            <a:avLst/>
          </a:prstGeom>
        </p:spPr>
      </p:pic>
      <p:sp>
        <p:nvSpPr>
          <p:cNvPr id="13" name="CuadroTexto 12">
            <a:extLst>
              <a:ext uri="{FF2B5EF4-FFF2-40B4-BE49-F238E27FC236}">
                <a16:creationId xmlns:a16="http://schemas.microsoft.com/office/drawing/2014/main" id="{735B55AE-0E75-05C3-B476-01ADF221AA8D}"/>
              </a:ext>
            </a:extLst>
          </p:cNvPr>
          <p:cNvSpPr txBox="1"/>
          <p:nvPr/>
        </p:nvSpPr>
        <p:spPr>
          <a:xfrm>
            <a:off x="1151238" y="3632887"/>
            <a:ext cx="274320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CO" sz="1200">
                <a:latin typeface="Calibri"/>
                <a:ea typeface="Calibri"/>
                <a:cs typeface="Calibri"/>
              </a:rPr>
              <a:t>​</a:t>
            </a:r>
            <a:r>
              <a:rPr lang="es-ES" sz="2000" b="1"/>
              <a:t>(</a:t>
            </a:r>
            <a:r>
              <a:rPr lang="es-ES" sz="1600" b="1"/>
              <a:t>Gong &amp; </a:t>
            </a:r>
            <a:r>
              <a:rPr lang="es-ES" sz="1600" b="1" err="1"/>
              <a:t>Ribiere</a:t>
            </a:r>
            <a:r>
              <a:rPr lang="es-ES" sz="1600" b="1"/>
              <a:t>, 2021)</a:t>
            </a:r>
            <a:r>
              <a:rPr lang="es-CO" sz="1600" b="1"/>
              <a:t>​</a:t>
            </a:r>
            <a:endParaRPr lang="es-ES" sz="1600" b="1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8E449E56-0080-C4BB-8703-FDB5720DF5D8}"/>
              </a:ext>
            </a:extLst>
          </p:cNvPr>
          <p:cNvSpPr txBox="1"/>
          <p:nvPr/>
        </p:nvSpPr>
        <p:spPr>
          <a:xfrm>
            <a:off x="976184" y="6114536"/>
            <a:ext cx="2743200" cy="33855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s-CO" sz="1200">
                <a:latin typeface="Calibri"/>
                <a:ea typeface="Calibri"/>
                <a:cs typeface="Calibri"/>
              </a:rPr>
              <a:t>​</a:t>
            </a:r>
            <a:r>
              <a:rPr lang="es-ES" sz="1600" b="1"/>
              <a:t>(Schwab, 2016)</a:t>
            </a:r>
            <a:r>
              <a:rPr lang="es-CO" sz="1600" b="1"/>
              <a:t>​</a:t>
            </a:r>
            <a:r>
              <a:rPr lang="es-CO" sz="1200">
                <a:latin typeface="Times New Roman"/>
                <a:cs typeface="Times New Roman"/>
              </a:rPr>
              <a:t>. </a:t>
            </a:r>
            <a:endParaRPr lang="es-ES"/>
          </a:p>
        </p:txBody>
      </p:sp>
      <p:pic>
        <p:nvPicPr>
          <p:cNvPr id="15" name="Imagen 14" descr="Tecnologías digitales: Puerta a nuevas formas de abuso y explotación">
            <a:extLst>
              <a:ext uri="{FF2B5EF4-FFF2-40B4-BE49-F238E27FC236}">
                <a16:creationId xmlns:a16="http://schemas.microsoft.com/office/drawing/2014/main" id="{28DA4364-23F3-7729-B706-5D3D09D2B76C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3175" b="820"/>
          <a:stretch/>
        </p:blipFill>
        <p:spPr>
          <a:xfrm>
            <a:off x="1372372" y="4879890"/>
            <a:ext cx="1888893" cy="1237806"/>
          </a:xfrm>
          <a:prstGeom prst="rect">
            <a:avLst/>
          </a:prstGeom>
        </p:spPr>
      </p:pic>
      <p:pic>
        <p:nvPicPr>
          <p:cNvPr id="18" name="Marcador de posición de imagen 17" descr="CAPITAL HUMANO PARA ALCANZAR COMPETITIVIDAD | Galo Cabanilla Guerra">
            <a:extLst>
              <a:ext uri="{FF2B5EF4-FFF2-40B4-BE49-F238E27FC236}">
                <a16:creationId xmlns:a16="http://schemas.microsoft.com/office/drawing/2014/main" id="{80DBBC5E-248A-6293-452F-25A076C398EA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5"/>
          <a:srcRect l="13767" r="13767"/>
          <a:stretch/>
        </p:blipFill>
        <p:spPr>
          <a:xfrm>
            <a:off x="8154752" y="3497784"/>
            <a:ext cx="1993581" cy="2212761"/>
          </a:xfrm>
        </p:spPr>
      </p:pic>
      <p:cxnSp>
        <p:nvCxnSpPr>
          <p:cNvPr id="19" name="Conector recto de flecha 18">
            <a:extLst>
              <a:ext uri="{FF2B5EF4-FFF2-40B4-BE49-F238E27FC236}">
                <a16:creationId xmlns:a16="http://schemas.microsoft.com/office/drawing/2014/main" id="{0171ED87-DFF0-F829-07A2-108C2AB61845}"/>
              </a:ext>
            </a:extLst>
          </p:cNvPr>
          <p:cNvCxnSpPr/>
          <p:nvPr/>
        </p:nvCxnSpPr>
        <p:spPr>
          <a:xfrm>
            <a:off x="5479084" y="1683749"/>
            <a:ext cx="41403" cy="4278378"/>
          </a:xfrm>
          <a:prstGeom prst="straightConnector1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0492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  <p:bldP spid="8" grpId="0" build="p"/>
      <p:bldP spid="4" grpId="0" animBg="1"/>
      <p:bldP spid="6" grpId="0" animBg="1"/>
      <p:bldP spid="11" grpId="0"/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388FC98-EEB7-65E1-05ED-53B985E08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93788" y="1070127"/>
            <a:ext cx="3419151" cy="546100"/>
          </a:xfrm>
        </p:spPr>
        <p:txBody>
          <a:bodyPr/>
          <a:lstStyle/>
          <a:p>
            <a:r>
              <a:rPr lang="es-ES"/>
              <a:t>Metodología 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F3B8AEBD-3E3A-B0C8-5DBA-29BB8BA9F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646" y="1764100"/>
            <a:ext cx="2579602" cy="382589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algn="just">
              <a:buNone/>
            </a:pPr>
            <a:r>
              <a:rPr lang="es-ES" b="1"/>
              <a:t>Cualitativo</a:t>
            </a:r>
            <a:endParaRPr lang="es-ES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D4D53C6C-0776-D127-844F-282F962B91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618471" y="1181629"/>
            <a:ext cx="2354098" cy="382588"/>
          </a:xfrm>
        </p:spPr>
        <p:txBody>
          <a:bodyPr>
            <a:normAutofit fontScale="92500" lnSpcReduction="10000"/>
          </a:bodyPr>
          <a:lstStyle/>
          <a:p>
            <a:r>
              <a:rPr lang="es-ES"/>
              <a:t>(Diseño mixto)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F09996D8-044D-F418-542E-01A6495F3C11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grpSp>
        <p:nvGrpSpPr>
          <p:cNvPr id="11" name="Google Shape;236;p29">
            <a:extLst>
              <a:ext uri="{FF2B5EF4-FFF2-40B4-BE49-F238E27FC236}">
                <a16:creationId xmlns:a16="http://schemas.microsoft.com/office/drawing/2014/main" id="{419938FF-DD53-395B-08C7-7BB4C7AE1E1F}"/>
              </a:ext>
            </a:extLst>
          </p:cNvPr>
          <p:cNvGrpSpPr/>
          <p:nvPr/>
        </p:nvGrpSpPr>
        <p:grpSpPr>
          <a:xfrm>
            <a:off x="5939826" y="2180479"/>
            <a:ext cx="3220854" cy="2251341"/>
            <a:chOff x="5299310" y="1189775"/>
            <a:chExt cx="3638707" cy="2133567"/>
          </a:xfrm>
        </p:grpSpPr>
        <p:sp>
          <p:nvSpPr>
            <p:cNvPr id="12" name="Google Shape;237;p29">
              <a:extLst>
                <a:ext uri="{FF2B5EF4-FFF2-40B4-BE49-F238E27FC236}">
                  <a16:creationId xmlns:a16="http://schemas.microsoft.com/office/drawing/2014/main" id="{9391D86A-ECE7-0161-5F56-110F4D982B34}"/>
                </a:ext>
              </a:extLst>
            </p:cNvPr>
            <p:cNvSpPr/>
            <p:nvPr/>
          </p:nvSpPr>
          <p:spPr>
            <a:xfrm>
              <a:off x="5299310" y="1189775"/>
              <a:ext cx="3638707" cy="669000"/>
            </a:xfrm>
            <a:prstGeom prst="chevron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solidFill>
                    <a:schemeClr val="bg1"/>
                  </a:solidFill>
                  <a:latin typeface="Oxygen"/>
                  <a:ea typeface="Oxygen"/>
                  <a:cs typeface="Oxygen"/>
                  <a:sym typeface="Oxygen"/>
                </a:rPr>
                <a:t>Evaluación</a:t>
              </a:r>
              <a:endParaRPr lang="en" sz="2000" b="1">
                <a:solidFill>
                  <a:schemeClr val="bg1"/>
                </a:solidFill>
                <a:latin typeface="Oxygen"/>
                <a:ea typeface="Oxygen"/>
                <a:cs typeface="Oxygen"/>
              </a:endParaRPr>
            </a:p>
          </p:txBody>
        </p:sp>
        <p:sp>
          <p:nvSpPr>
            <p:cNvPr id="13" name="Google Shape;238;p29">
              <a:extLst>
                <a:ext uri="{FF2B5EF4-FFF2-40B4-BE49-F238E27FC236}">
                  <a16:creationId xmlns:a16="http://schemas.microsoft.com/office/drawing/2014/main" id="{C0568EBD-5494-FCB1-F812-EC31F446419F}"/>
                </a:ext>
              </a:extLst>
            </p:cNvPr>
            <p:cNvSpPr txBox="1"/>
            <p:nvPr/>
          </p:nvSpPr>
          <p:spPr>
            <a:xfrm>
              <a:off x="5570950" y="1994329"/>
              <a:ext cx="3132714" cy="1329013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 algn="just">
                <a:lnSpc>
                  <a:spcPct val="115000"/>
                </a:lnSpc>
                <a:buFont typeface="Wingdings"/>
                <a:buChar char="ü"/>
              </a:pPr>
              <a:r>
                <a:rPr lang="es-ES" sz="1600"/>
                <a:t>Pruebas posteriores, </a:t>
              </a:r>
              <a:r>
                <a:rPr lang="es-ES" sz="1600" b="1"/>
                <a:t>encuestas de satisfacción</a:t>
              </a:r>
              <a:r>
                <a:rPr lang="es-ES" sz="1600"/>
                <a:t> y </a:t>
              </a:r>
              <a:r>
                <a:rPr lang="es-ES" sz="1600" b="1" err="1"/>
                <a:t>focus</a:t>
              </a:r>
              <a:r>
                <a:rPr lang="es-ES" sz="1600" b="1"/>
                <a:t> </a:t>
              </a:r>
              <a:r>
                <a:rPr lang="es-ES" sz="1600" b="1" err="1"/>
                <a:t>groups</a:t>
              </a:r>
              <a:r>
                <a:rPr lang="es-ES" sz="1600"/>
                <a:t> para medir el impacto de la intervención.</a:t>
              </a:r>
              <a:endParaRPr lang="es-ES" sz="1600" b="1">
                <a:solidFill>
                  <a:schemeClr val="dk1"/>
                </a:solidFill>
                <a:latin typeface="Oxygen"/>
                <a:ea typeface="Oxygen"/>
                <a:cs typeface="Oxygen"/>
              </a:endParaRPr>
            </a:p>
          </p:txBody>
        </p:sp>
      </p:grpSp>
      <p:grpSp>
        <p:nvGrpSpPr>
          <p:cNvPr id="14" name="Google Shape;239;p29">
            <a:extLst>
              <a:ext uri="{FF2B5EF4-FFF2-40B4-BE49-F238E27FC236}">
                <a16:creationId xmlns:a16="http://schemas.microsoft.com/office/drawing/2014/main" id="{3A8B73F9-887B-95D1-F226-25B063724AEC}"/>
              </a:ext>
            </a:extLst>
          </p:cNvPr>
          <p:cNvGrpSpPr/>
          <p:nvPr/>
        </p:nvGrpSpPr>
        <p:grpSpPr>
          <a:xfrm>
            <a:off x="230079" y="2180476"/>
            <a:ext cx="2926089" cy="2038122"/>
            <a:chOff x="52652" y="1106834"/>
            <a:chExt cx="3546900" cy="1922963"/>
          </a:xfrm>
        </p:grpSpPr>
        <p:sp>
          <p:nvSpPr>
            <p:cNvPr id="15" name="Google Shape;240;p29">
              <a:extLst>
                <a:ext uri="{FF2B5EF4-FFF2-40B4-BE49-F238E27FC236}">
                  <a16:creationId xmlns:a16="http://schemas.microsoft.com/office/drawing/2014/main" id="{774572E5-DD69-5386-040E-A31763DC2D45}"/>
                </a:ext>
              </a:extLst>
            </p:cNvPr>
            <p:cNvSpPr/>
            <p:nvPr/>
          </p:nvSpPr>
          <p:spPr>
            <a:xfrm>
              <a:off x="52652" y="1106834"/>
              <a:ext cx="3546900" cy="643587"/>
            </a:xfrm>
            <a:prstGeom prst="homePlat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solidFill>
                    <a:schemeClr val="bg1"/>
                  </a:solidFill>
                  <a:latin typeface="Oxygen"/>
                  <a:ea typeface="Oxygen"/>
                  <a:cs typeface="Oxygen"/>
                  <a:sym typeface="Oxygen"/>
                </a:rPr>
                <a:t>Diagnóstico</a:t>
              </a:r>
              <a:endParaRPr sz="2000" b="1">
                <a:solidFill>
                  <a:schemeClr val="bg1"/>
                </a:solidFill>
                <a:latin typeface="Oxygen"/>
                <a:ea typeface="Oxygen"/>
                <a:cs typeface="Oxygen"/>
                <a:sym typeface="Oxygen"/>
              </a:endParaRPr>
            </a:p>
          </p:txBody>
        </p:sp>
        <p:sp>
          <p:nvSpPr>
            <p:cNvPr id="16" name="Google Shape;241;p29">
              <a:extLst>
                <a:ext uri="{FF2B5EF4-FFF2-40B4-BE49-F238E27FC236}">
                  <a16:creationId xmlns:a16="http://schemas.microsoft.com/office/drawing/2014/main" id="{8A297427-A9D9-CAA8-9C5F-5FA018192A83}"/>
                </a:ext>
              </a:extLst>
            </p:cNvPr>
            <p:cNvSpPr txBox="1"/>
            <p:nvPr/>
          </p:nvSpPr>
          <p:spPr>
            <a:xfrm>
              <a:off x="306730" y="1966906"/>
              <a:ext cx="2891687" cy="1062891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>
                <a:lnSpc>
                  <a:spcPct val="115000"/>
                </a:lnSpc>
                <a:buFont typeface="Wingdings"/>
                <a:buChar char="ü"/>
              </a:pPr>
              <a:r>
                <a:rPr lang="es-CO" sz="1600">
                  <a:sym typeface="Oxygen"/>
                </a:rPr>
                <a:t>E</a:t>
              </a:r>
              <a:r>
                <a:rPr lang="en" sz="1600">
                  <a:sym typeface="Oxygen"/>
                </a:rPr>
                <a:t>ncuestas </a:t>
              </a:r>
              <a:endParaRPr lang="es-ES"/>
            </a:p>
            <a:p>
              <a:pPr marL="285750" indent="-285750">
                <a:lnSpc>
                  <a:spcPct val="115000"/>
                </a:lnSpc>
                <a:buFont typeface="Wingdings"/>
                <a:buChar char="ü"/>
              </a:pPr>
              <a:r>
                <a:rPr lang="es-CO" sz="1600">
                  <a:sym typeface="Oxygen"/>
                </a:rPr>
                <a:t>P</a:t>
              </a:r>
              <a:r>
                <a:rPr lang="en" sz="1600">
                  <a:sym typeface="Oxygen"/>
                </a:rPr>
                <a:t>ruebas prácticas</a:t>
              </a:r>
              <a:endParaRPr lang="en" sz="1600"/>
            </a:p>
          </p:txBody>
        </p:sp>
      </p:grpSp>
      <p:grpSp>
        <p:nvGrpSpPr>
          <p:cNvPr id="17" name="Google Shape;242;p29">
            <a:extLst>
              <a:ext uri="{FF2B5EF4-FFF2-40B4-BE49-F238E27FC236}">
                <a16:creationId xmlns:a16="http://schemas.microsoft.com/office/drawing/2014/main" id="{095F183F-B181-012C-605C-255DF4406F71}"/>
              </a:ext>
            </a:extLst>
          </p:cNvPr>
          <p:cNvGrpSpPr/>
          <p:nvPr/>
        </p:nvGrpSpPr>
        <p:grpSpPr>
          <a:xfrm>
            <a:off x="2986086" y="2180476"/>
            <a:ext cx="3089305" cy="2033270"/>
            <a:chOff x="3027476" y="1189774"/>
            <a:chExt cx="3305700" cy="1453586"/>
          </a:xfrm>
        </p:grpSpPr>
        <p:sp>
          <p:nvSpPr>
            <p:cNvPr id="18" name="Google Shape;243;p29">
              <a:extLst>
                <a:ext uri="{FF2B5EF4-FFF2-40B4-BE49-F238E27FC236}">
                  <a16:creationId xmlns:a16="http://schemas.microsoft.com/office/drawing/2014/main" id="{1AB5664E-6FE5-0446-293A-5A3455D45AF8}"/>
                </a:ext>
              </a:extLst>
            </p:cNvPr>
            <p:cNvSpPr/>
            <p:nvPr/>
          </p:nvSpPr>
          <p:spPr>
            <a:xfrm>
              <a:off x="3027476" y="1189774"/>
              <a:ext cx="3305700" cy="504669"/>
            </a:xfrm>
            <a:prstGeom prst="chevron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0"/>
                    <a:lumOff val="100000"/>
                  </a:schemeClr>
                </a:gs>
                <a:gs pos="35000">
                  <a:schemeClr val="accent4">
                    <a:lumMod val="0"/>
                    <a:lumOff val="100000"/>
                  </a:schemeClr>
                </a:gs>
                <a:gs pos="100000">
                  <a:schemeClr val="accent4">
                    <a:lumMod val="100000"/>
                  </a:schemeClr>
                </a:gs>
              </a:gsLst>
              <a:path path="circle">
                <a:fillToRect l="50000" t="-80000" r="50000" b="180000"/>
              </a:path>
              <a:tileRect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latin typeface="Oxygen"/>
                  <a:ea typeface="Oxygen"/>
                  <a:cs typeface="Oxygen"/>
                  <a:sym typeface="Oxygen"/>
                </a:rPr>
                <a:t>Intervención</a:t>
              </a:r>
              <a:endParaRPr lang="es-ES" sz="2000" b="1">
                <a:latin typeface="Oxygen"/>
                <a:ea typeface="Oxygen"/>
                <a:cs typeface="Oxygen"/>
              </a:endParaRPr>
            </a:p>
          </p:txBody>
        </p:sp>
        <p:sp>
          <p:nvSpPr>
            <p:cNvPr id="19" name="Google Shape;244;p29">
              <a:extLst>
                <a:ext uri="{FF2B5EF4-FFF2-40B4-BE49-F238E27FC236}">
                  <a16:creationId xmlns:a16="http://schemas.microsoft.com/office/drawing/2014/main" id="{523D9A9E-AA20-A0E0-B043-12E963B75717}"/>
                </a:ext>
              </a:extLst>
            </p:cNvPr>
            <p:cNvSpPr txBox="1"/>
            <p:nvPr/>
          </p:nvSpPr>
          <p:spPr>
            <a:xfrm>
              <a:off x="3180782" y="1796703"/>
              <a:ext cx="2661393" cy="84665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 algn="just">
                <a:lnSpc>
                  <a:spcPct val="115000"/>
                </a:lnSpc>
                <a:buFont typeface="Wingdings"/>
                <a:buChar char="ü"/>
              </a:pPr>
              <a:r>
                <a:rPr lang="es-ES" sz="1600"/>
                <a:t>Talleres en </a:t>
              </a:r>
              <a:r>
                <a:rPr lang="es-ES" sz="1600" b="1" err="1"/>
                <a:t>Power</a:t>
              </a:r>
              <a:r>
                <a:rPr lang="es-ES" sz="1600" b="1"/>
                <a:t> BI, Python</a:t>
              </a:r>
              <a:r>
                <a:rPr lang="es-ES" sz="1600"/>
                <a:t> y proyectos aplicados para fortalecer competencias digitales.</a:t>
              </a:r>
              <a:endParaRPr lang="es-ES" sz="1600">
                <a:solidFill>
                  <a:schemeClr val="dk1"/>
                </a:solidFill>
                <a:latin typeface="Oxygen"/>
                <a:ea typeface="Oxygen"/>
                <a:cs typeface="Oxygen"/>
              </a:endParaRPr>
            </a:p>
          </p:txBody>
        </p:sp>
      </p:grpSp>
      <p:grpSp>
        <p:nvGrpSpPr>
          <p:cNvPr id="20" name="Google Shape;236;p29">
            <a:extLst>
              <a:ext uri="{FF2B5EF4-FFF2-40B4-BE49-F238E27FC236}">
                <a16:creationId xmlns:a16="http://schemas.microsoft.com/office/drawing/2014/main" id="{178FF361-20A6-C932-3C3D-21AF93E01457}"/>
              </a:ext>
            </a:extLst>
          </p:cNvPr>
          <p:cNvGrpSpPr/>
          <p:nvPr/>
        </p:nvGrpSpPr>
        <p:grpSpPr>
          <a:xfrm>
            <a:off x="9011357" y="2180480"/>
            <a:ext cx="2926088" cy="2251342"/>
            <a:chOff x="5632317" y="1189775"/>
            <a:chExt cx="3305700" cy="2133568"/>
          </a:xfrm>
        </p:grpSpPr>
        <p:sp>
          <p:nvSpPr>
            <p:cNvPr id="21" name="Google Shape;237;p29">
              <a:extLst>
                <a:ext uri="{FF2B5EF4-FFF2-40B4-BE49-F238E27FC236}">
                  <a16:creationId xmlns:a16="http://schemas.microsoft.com/office/drawing/2014/main" id="{853BF500-8AA0-5424-66C4-D2119F61F828}"/>
                </a:ext>
              </a:extLst>
            </p:cNvPr>
            <p:cNvSpPr/>
            <p:nvPr/>
          </p:nvSpPr>
          <p:spPr>
            <a:xfrm>
              <a:off x="5632317" y="1189775"/>
              <a:ext cx="3305700" cy="669000"/>
            </a:xfrm>
            <a:prstGeom prst="chevron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lumMod val="40000"/>
                    <a:lumOff val="60000"/>
                  </a:schemeClr>
                </a:gs>
                <a:gs pos="46000">
                  <a:schemeClr val="accent4">
                    <a:lumMod val="95000"/>
                    <a:lumOff val="5000"/>
                  </a:schemeClr>
                </a:gs>
                <a:gs pos="100000">
                  <a:schemeClr val="accent4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  <a:ln>
              <a:noFill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algn="ctr"/>
              <a:r>
                <a:rPr lang="en" sz="2000" b="1">
                  <a:solidFill>
                    <a:schemeClr val="bg1"/>
                  </a:solidFill>
                  <a:latin typeface="Oxygen"/>
                  <a:ea typeface="Oxygen"/>
                  <a:cs typeface="Oxygen"/>
                  <a:sym typeface="Oxygen"/>
                </a:rPr>
                <a:t>Análisis</a:t>
              </a:r>
              <a:endParaRPr lang="es-ES" sz="2000" b="1">
                <a:solidFill>
                  <a:schemeClr val="bg1"/>
                </a:solidFill>
                <a:latin typeface="Oxygen"/>
                <a:ea typeface="Oxygen"/>
                <a:cs typeface="Oxygen"/>
              </a:endParaRPr>
            </a:p>
          </p:txBody>
        </p:sp>
        <p:sp>
          <p:nvSpPr>
            <p:cNvPr id="22" name="Google Shape;238;p29">
              <a:extLst>
                <a:ext uri="{FF2B5EF4-FFF2-40B4-BE49-F238E27FC236}">
                  <a16:creationId xmlns:a16="http://schemas.microsoft.com/office/drawing/2014/main" id="{B1DD4787-B225-089E-5875-9D02E4427C40}"/>
                </a:ext>
              </a:extLst>
            </p:cNvPr>
            <p:cNvSpPr txBox="1"/>
            <p:nvPr/>
          </p:nvSpPr>
          <p:spPr>
            <a:xfrm>
              <a:off x="5840527" y="1942004"/>
              <a:ext cx="2924322" cy="13813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285750" indent="-285750" algn="just">
                <a:lnSpc>
                  <a:spcPct val="115000"/>
                </a:lnSpc>
                <a:buFont typeface="Wingdings"/>
                <a:buChar char="ü"/>
              </a:pPr>
              <a:r>
                <a:rPr lang="es-ES" sz="1600"/>
                <a:t>Utilizando </a:t>
              </a:r>
              <a:r>
                <a:rPr lang="es-ES" sz="1600" b="1"/>
                <a:t>herramientas estadísticas </a:t>
              </a:r>
              <a:r>
                <a:rPr lang="es-ES" sz="1600"/>
                <a:t>y de </a:t>
              </a:r>
              <a:r>
                <a:rPr lang="es-ES" sz="1600" b="1"/>
                <a:t>procesamiento de datos </a:t>
              </a:r>
              <a:r>
                <a:rPr lang="es-ES" sz="1600"/>
                <a:t>para interpretar los resultados.</a:t>
              </a:r>
              <a:endParaRPr lang="es-ES" sz="1600" b="1">
                <a:solidFill>
                  <a:schemeClr val="dk1"/>
                </a:solidFill>
                <a:latin typeface="Oxygen"/>
                <a:ea typeface="Oxygen"/>
                <a:cs typeface="Oxygen"/>
              </a:endParaRPr>
            </a:p>
          </p:txBody>
        </p:sp>
      </p:grpSp>
      <p:sp>
        <p:nvSpPr>
          <p:cNvPr id="23" name="CuadroTexto 22">
            <a:extLst>
              <a:ext uri="{FF2B5EF4-FFF2-40B4-BE49-F238E27FC236}">
                <a16:creationId xmlns:a16="http://schemas.microsoft.com/office/drawing/2014/main" id="{A9E00631-7ADA-7BE8-CB43-83DFF5541B1A}"/>
              </a:ext>
            </a:extLst>
          </p:cNvPr>
          <p:cNvSpPr txBox="1"/>
          <p:nvPr/>
        </p:nvSpPr>
        <p:spPr>
          <a:xfrm>
            <a:off x="281398" y="4989553"/>
            <a:ext cx="5488369" cy="1077218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lIns="91440" tIns="45720" rIns="91440" bIns="45720" anchor="t">
            <a:spAutoFit/>
          </a:bodyPr>
          <a:lstStyle>
            <a:defPPr>
              <a:defRPr lang="es-ES"/>
            </a:defPPr>
            <a:lvl1pPr marL="285750" indent="-285750" algn="just">
              <a:buFont typeface="Wingdings"/>
              <a:buChar char="ü"/>
              <a:defRPr sz="1600"/>
            </a:lvl1pPr>
          </a:lstStyle>
          <a:p>
            <a:r>
              <a:rPr lang="es-ES" b="1" err="1"/>
              <a:t>Statsmodels</a:t>
            </a:r>
            <a:r>
              <a:rPr lang="es-ES" b="1"/>
              <a:t>, </a:t>
            </a:r>
            <a:r>
              <a:rPr lang="es-ES" b="1" err="1"/>
              <a:t>Pingouin</a:t>
            </a:r>
            <a:r>
              <a:rPr lang="es-ES" b="1"/>
              <a:t> y </a:t>
            </a:r>
            <a:r>
              <a:rPr lang="es-ES" b="1" err="1"/>
              <a:t>Scipy.stats</a:t>
            </a:r>
            <a:r>
              <a:rPr lang="es-ES" b="1"/>
              <a:t> </a:t>
            </a:r>
            <a:r>
              <a:rPr lang="es-ES"/>
              <a:t>(para pruebas estadísticas avanzadas)</a:t>
            </a:r>
          </a:p>
          <a:p>
            <a:r>
              <a:rPr lang="es-ES" b="1"/>
              <a:t>Pandas</a:t>
            </a:r>
            <a:r>
              <a:rPr lang="es-ES"/>
              <a:t>, </a:t>
            </a:r>
            <a:r>
              <a:rPr lang="es-ES" b="1" err="1"/>
              <a:t>Matplotlib</a:t>
            </a:r>
            <a:r>
              <a:rPr lang="es-ES"/>
              <a:t> y </a:t>
            </a:r>
            <a:r>
              <a:rPr lang="es-ES" b="1" err="1"/>
              <a:t>Seaborn</a:t>
            </a:r>
            <a:r>
              <a:rPr lang="es-ES"/>
              <a:t> (para la exploración de datos).</a:t>
            </a:r>
          </a:p>
        </p:txBody>
      </p:sp>
      <p:sp>
        <p:nvSpPr>
          <p:cNvPr id="24" name="Rectángulo 23">
            <a:extLst>
              <a:ext uri="{FF2B5EF4-FFF2-40B4-BE49-F238E27FC236}">
                <a16:creationId xmlns:a16="http://schemas.microsoft.com/office/drawing/2014/main" id="{2C8A0574-1ADE-9F90-5466-31C670733B18}"/>
              </a:ext>
            </a:extLst>
          </p:cNvPr>
          <p:cNvSpPr/>
          <p:nvPr/>
        </p:nvSpPr>
        <p:spPr>
          <a:xfrm>
            <a:off x="3005845" y="2886408"/>
            <a:ext cx="144009" cy="1537839"/>
          </a:xfrm>
          <a:prstGeom prst="rect">
            <a:avLst/>
          </a:prstGeom>
          <a:gradFill>
            <a:gsLst>
              <a:gs pos="0">
                <a:schemeClr val="accent4">
                  <a:lumMod val="0"/>
                  <a:lumOff val="100000"/>
                </a:schemeClr>
              </a:gs>
              <a:gs pos="35000">
                <a:schemeClr val="accent4">
                  <a:lumMod val="0"/>
                  <a:lumOff val="100000"/>
                </a:schemeClr>
              </a:gs>
              <a:gs pos="100000">
                <a:schemeClr val="accent4">
                  <a:lumMod val="100000"/>
                </a:schemeClr>
              </a:gs>
            </a:gsLst>
            <a:path path="circle">
              <a:fillToRect l="50000" t="-80000" r="50000" b="180000"/>
            </a:path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5" name="Rectángulo 24">
            <a:extLst>
              <a:ext uri="{FF2B5EF4-FFF2-40B4-BE49-F238E27FC236}">
                <a16:creationId xmlns:a16="http://schemas.microsoft.com/office/drawing/2014/main" id="{B5911938-6E6E-F9F1-3C38-3518098BCED7}"/>
              </a:ext>
            </a:extLst>
          </p:cNvPr>
          <p:cNvSpPr/>
          <p:nvPr/>
        </p:nvSpPr>
        <p:spPr>
          <a:xfrm>
            <a:off x="238543" y="2862606"/>
            <a:ext cx="144980" cy="1561641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6" name="Rectángulo 25">
            <a:extLst>
              <a:ext uri="{FF2B5EF4-FFF2-40B4-BE49-F238E27FC236}">
                <a16:creationId xmlns:a16="http://schemas.microsoft.com/office/drawing/2014/main" id="{0F0F2C27-5A99-0C47-0FF9-D2CE3915F2CC}"/>
              </a:ext>
            </a:extLst>
          </p:cNvPr>
          <p:cNvSpPr/>
          <p:nvPr/>
        </p:nvSpPr>
        <p:spPr>
          <a:xfrm>
            <a:off x="9035457" y="2886409"/>
            <a:ext cx="144009" cy="1545412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67000"/>
                </a:schemeClr>
              </a:gs>
              <a:gs pos="48000">
                <a:schemeClr val="accent4">
                  <a:lumMod val="97000"/>
                  <a:lumOff val="3000"/>
                </a:schemeClr>
              </a:gs>
              <a:gs pos="100000">
                <a:schemeClr val="accent4">
                  <a:lumMod val="60000"/>
                  <a:lumOff val="40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7" name="Rectángulo 26">
            <a:extLst>
              <a:ext uri="{FF2B5EF4-FFF2-40B4-BE49-F238E27FC236}">
                <a16:creationId xmlns:a16="http://schemas.microsoft.com/office/drawing/2014/main" id="{1CB62116-D4BC-DC53-06B9-3D936F3A8D30}"/>
              </a:ext>
            </a:extLst>
          </p:cNvPr>
          <p:cNvSpPr/>
          <p:nvPr/>
        </p:nvSpPr>
        <p:spPr>
          <a:xfrm>
            <a:off x="5859797" y="2886408"/>
            <a:ext cx="128120" cy="1537839"/>
          </a:xfrm>
          <a:prstGeom prst="rect">
            <a:avLst/>
          </a:prstGeom>
          <a:solidFill>
            <a:schemeClr val="tx2">
              <a:lumMod val="75000"/>
              <a:lumOff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CFEE636-5F81-8E7A-58FC-8534D3FB2064}"/>
              </a:ext>
            </a:extLst>
          </p:cNvPr>
          <p:cNvSpPr txBox="1"/>
          <p:nvPr/>
        </p:nvSpPr>
        <p:spPr>
          <a:xfrm>
            <a:off x="6173108" y="4989553"/>
            <a:ext cx="5612932" cy="1077218"/>
          </a:xfrm>
          <a:prstGeom prst="rect">
            <a:avLst/>
          </a:prstGeom>
          <a:noFill/>
          <a:ln>
            <a:solidFill>
              <a:schemeClr val="accent1">
                <a:shade val="15000"/>
              </a:schemeClr>
            </a:solidFill>
          </a:ln>
        </p:spPr>
        <p:txBody>
          <a:bodyPr wrap="square" lIns="91440" tIns="45720" rIns="91440" bIns="45720" anchor="t">
            <a:spAutoFit/>
          </a:bodyPr>
          <a:lstStyle/>
          <a:p>
            <a:pPr marL="285750" indent="-285750" algn="just">
              <a:buFont typeface="Wingdings"/>
              <a:buChar char="ü"/>
            </a:pPr>
            <a:r>
              <a:rPr lang="es-ES" sz="1600" b="1" err="1"/>
              <a:t>Quarto</a:t>
            </a:r>
            <a:r>
              <a:rPr lang="es-ES" sz="1600"/>
              <a:t> para la triangulación de datos</a:t>
            </a:r>
          </a:p>
          <a:p>
            <a:pPr marL="285750" indent="-285750" algn="just">
              <a:buFont typeface="Wingdings"/>
              <a:buChar char="ü"/>
            </a:pPr>
            <a:r>
              <a:rPr lang="es-ES" sz="1600" b="1" err="1"/>
              <a:t>Jupyter</a:t>
            </a:r>
            <a:r>
              <a:rPr lang="es-ES" sz="1600" b="1"/>
              <a:t> Notebooks </a:t>
            </a:r>
            <a:r>
              <a:rPr lang="es-ES" sz="1600"/>
              <a:t>para generar informes dinámicos. </a:t>
            </a:r>
          </a:p>
          <a:p>
            <a:pPr marL="285750" indent="-285750" algn="just">
              <a:buFont typeface="Wingdings"/>
              <a:buChar char="ü"/>
            </a:pPr>
            <a:r>
              <a:rPr lang="es-ES" sz="1600" b="1" err="1"/>
              <a:t>Scikit-learn</a:t>
            </a:r>
            <a:r>
              <a:rPr lang="es-ES" sz="1600" b="1"/>
              <a:t> y </a:t>
            </a:r>
            <a:r>
              <a:rPr lang="es-ES" sz="1600" b="1" err="1"/>
              <a:t>Graphviz</a:t>
            </a:r>
            <a:r>
              <a:rPr lang="es-ES" sz="1600" b="1"/>
              <a:t> </a:t>
            </a:r>
            <a:r>
              <a:rPr lang="es-ES" sz="1600"/>
              <a:t>para análisis de clasificación y redes. </a:t>
            </a:r>
            <a:endParaRPr lang="es-ES"/>
          </a:p>
        </p:txBody>
      </p:sp>
      <p:sp>
        <p:nvSpPr>
          <p:cNvPr id="9" name="Marcador de contenido 6">
            <a:extLst>
              <a:ext uri="{FF2B5EF4-FFF2-40B4-BE49-F238E27FC236}">
                <a16:creationId xmlns:a16="http://schemas.microsoft.com/office/drawing/2014/main" id="{40AB447B-F748-8845-7A40-21794B578FA7}"/>
              </a:ext>
            </a:extLst>
          </p:cNvPr>
          <p:cNvSpPr txBox="1">
            <a:spLocks/>
          </p:cNvSpPr>
          <p:nvPr/>
        </p:nvSpPr>
        <p:spPr>
          <a:xfrm>
            <a:off x="230079" y="4511799"/>
            <a:ext cx="2579602" cy="38258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400" kern="1200">
                <a:solidFill>
                  <a:srgbClr val="00699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rgbClr val="001542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s-ES" b="1"/>
              <a:t>Cuantitativo</a:t>
            </a:r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58847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  <p:bldP spid="23" grpId="0" animBg="1"/>
      <p:bldP spid="4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2E45-407C-7393-12F5-816920C96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Avances Principales</a:t>
            </a:r>
            <a:endParaRPr lang="es-ES" sz="12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BEF3AC-6589-AE02-3A4F-3BE5DB9745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34679" y="2162367"/>
            <a:ext cx="6036671" cy="378262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Ya está definida la </a:t>
            </a:r>
            <a:r>
              <a:rPr lang="es-ES" sz="1800" b="1">
                <a:solidFill>
                  <a:schemeClr val="tx1"/>
                </a:solidFill>
              </a:rPr>
              <a:t>muestra y la metodología</a:t>
            </a:r>
            <a:r>
              <a:rPr lang="es-ES" sz="1800">
                <a:solidFill>
                  <a:schemeClr val="tx1"/>
                </a:solidFill>
              </a:rPr>
              <a:t>. </a:t>
            </a:r>
            <a:endParaRPr lang="es-ES">
              <a:solidFill>
                <a:schemeClr val="tx1"/>
              </a:solidFill>
            </a:endParaRP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Se han tenido cuatro(4) encuentros de un total de 10 previstos. 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Se realizó un taller de obtención de datos, y visualización tabular de los mismos, para un modelo de machine </a:t>
            </a:r>
            <a:r>
              <a:rPr lang="es-ES" sz="1800" err="1">
                <a:solidFill>
                  <a:schemeClr val="tx1"/>
                </a:solidFill>
              </a:rPr>
              <a:t>learning</a:t>
            </a:r>
            <a:r>
              <a:rPr lang="es-ES" sz="1800">
                <a:solidFill>
                  <a:schemeClr val="tx1"/>
                </a:solidFill>
              </a:rPr>
              <a:t> de regresión para predicción de precios de vivienda.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1800">
                <a:solidFill>
                  <a:schemeClr val="tx1"/>
                </a:solidFill>
              </a:rPr>
              <a:t>Se realizó un segundo taller de obtención, visualización tabular y visualización gráfica para un modelo de machine </a:t>
            </a:r>
            <a:r>
              <a:rPr lang="es-ES" sz="1800" err="1">
                <a:solidFill>
                  <a:schemeClr val="tx1"/>
                </a:solidFill>
              </a:rPr>
              <a:t>learning</a:t>
            </a:r>
            <a:r>
              <a:rPr lang="es-ES" sz="1800">
                <a:solidFill>
                  <a:schemeClr val="tx1"/>
                </a:solidFill>
              </a:rPr>
              <a:t> de clasificación para predicción de deserción de clientes. </a:t>
            </a:r>
          </a:p>
          <a:p>
            <a:pPr algn="just">
              <a:buFont typeface="Wingdings" panose="020B0604020202020204" pitchFamily="34" charset="0"/>
              <a:buChar char="ü"/>
            </a:pPr>
            <a:endParaRPr lang="es-ES" sz="1800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5DB7EE3C-AA5E-3CD8-6293-7623D9C51D1A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pic>
        <p:nvPicPr>
          <p:cNvPr id="9" name="Imagen 8" descr="Un grupo de personas sentadas alrededor de una mesa&#10;&#10;El contenido generado por IA puede ser incorrecto.">
            <a:extLst>
              <a:ext uri="{FF2B5EF4-FFF2-40B4-BE49-F238E27FC236}">
                <a16:creationId xmlns:a16="http://schemas.microsoft.com/office/drawing/2014/main" id="{065F5F9E-DE1F-C251-E2B7-3C8DF0BE4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469" y="2166694"/>
            <a:ext cx="4566415" cy="35148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650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84887C-2915-733D-E40F-E95F2C826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827" y="1100138"/>
            <a:ext cx="11239160" cy="546100"/>
          </a:xfrm>
        </p:spPr>
        <p:txBody>
          <a:bodyPr/>
          <a:lstStyle/>
          <a:p>
            <a:r>
              <a:rPr lang="es-ES"/>
              <a:t>Problemas o desafíos encontrados</a:t>
            </a:r>
            <a:endParaRPr lang="es-ES" sz="120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67460-E4B6-2B42-12A8-278DA11AF1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5443" y="2157281"/>
            <a:ext cx="7453544" cy="3594751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buFont typeface="Wingdings" panose="05000000000000000000" pitchFamily="2" charset="2"/>
              <a:buChar char="ü"/>
            </a:pPr>
            <a:r>
              <a:rPr lang="es-ES" sz="2000" b="1">
                <a:solidFill>
                  <a:schemeClr val="tx1"/>
                </a:solidFill>
              </a:rPr>
              <a:t> La brecha digital</a:t>
            </a:r>
            <a:r>
              <a:rPr lang="es-ES" sz="2000">
                <a:solidFill>
                  <a:schemeClr val="tx1"/>
                </a:solidFill>
              </a:rPr>
              <a:t> existente en los estudiantes, que limita el acceso y la adopción de tecnologías.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 b="1">
                <a:solidFill>
                  <a:schemeClr val="tx1"/>
                </a:solidFill>
              </a:rPr>
              <a:t> Limitaciones</a:t>
            </a:r>
            <a:r>
              <a:rPr lang="es-ES" sz="2000">
                <a:solidFill>
                  <a:schemeClr val="tx1"/>
                </a:solidFill>
              </a:rPr>
              <a:t> de infraestructura tecnológica del Campus.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 b="1">
                <a:solidFill>
                  <a:schemeClr val="tx1"/>
                </a:solidFill>
              </a:rPr>
              <a:t> La resistencia al cambio</a:t>
            </a:r>
            <a:r>
              <a:rPr lang="es-ES" sz="2000">
                <a:solidFill>
                  <a:schemeClr val="tx1"/>
                </a:solidFill>
              </a:rPr>
              <a:t> por parte de algunos estudiantes y docentes, lo que dificulta la integración de nuevas herramientas digitales.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>
                <a:solidFill>
                  <a:schemeClr val="tx1"/>
                </a:solidFill>
              </a:rPr>
              <a:t> Hay una posible </a:t>
            </a:r>
            <a:r>
              <a:rPr lang="es-ES" sz="2000" b="1">
                <a:solidFill>
                  <a:schemeClr val="tx1"/>
                </a:solidFill>
              </a:rPr>
              <a:t>falta de recursos y capacitación</a:t>
            </a:r>
            <a:r>
              <a:rPr lang="es-ES" sz="2000">
                <a:solidFill>
                  <a:schemeClr val="tx1"/>
                </a:solidFill>
              </a:rPr>
              <a:t> específica en habilidades digitales aplicadas a la administración. </a:t>
            </a:r>
          </a:p>
          <a:p>
            <a:pPr algn="just">
              <a:buFont typeface="Wingdings" panose="05000000000000000000" pitchFamily="2" charset="2"/>
              <a:buChar char="ü"/>
            </a:pPr>
            <a:r>
              <a:rPr lang="es-ES" sz="2000">
                <a:solidFill>
                  <a:schemeClr val="tx1"/>
                </a:solidFill>
              </a:rPr>
              <a:t> La alineación entre la </a:t>
            </a:r>
            <a:r>
              <a:rPr lang="es-ES" sz="2000" b="1">
                <a:solidFill>
                  <a:schemeClr val="tx1"/>
                </a:solidFill>
              </a:rPr>
              <a:t>formación académica y las exigencias del mercado laboral </a:t>
            </a:r>
            <a:r>
              <a:rPr lang="es-ES" sz="2000">
                <a:solidFill>
                  <a:schemeClr val="tx1"/>
                </a:solidFill>
              </a:rPr>
              <a:t>digital representa un reto clave.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3B3A4B0-D07D-5D06-EAF1-B6E7CA2A8976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pic>
        <p:nvPicPr>
          <p:cNvPr id="8" name="Marcador de posición de imagen 7" descr="Nicholas Carr: &quot;Nos estamos volviendo menos inteligentes, más cerrados de  mente e intelectualmente limitados por la tecnología&quot; - BBC News Mundo">
            <a:extLst>
              <a:ext uri="{FF2B5EF4-FFF2-40B4-BE49-F238E27FC236}">
                <a16:creationId xmlns:a16="http://schemas.microsoft.com/office/drawing/2014/main" id="{3C2519B8-5798-9D8B-F11C-72F18F803494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24535" r="24535"/>
          <a:stretch/>
        </p:blipFill>
        <p:spPr>
          <a:xfrm>
            <a:off x="528625" y="2160451"/>
            <a:ext cx="3343413" cy="342237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578391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90D0D-167A-1622-BDD3-3A89303F9B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77442"/>
            <a:ext cx="10515600" cy="546100"/>
          </a:xfrm>
        </p:spPr>
        <p:txBody>
          <a:bodyPr/>
          <a:lstStyle/>
          <a:p>
            <a:r>
              <a:rPr lang="es-ES">
                <a:solidFill>
                  <a:schemeClr val="tx2">
                    <a:lumMod val="75000"/>
                    <a:lumOff val="25000"/>
                  </a:schemeClr>
                </a:solidFill>
              </a:rPr>
              <a:t>Próximos pasos</a:t>
            </a:r>
            <a:endParaRPr lang="es-ES" sz="1200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ECDA9D-2CAB-9E04-6FF7-44256D6EE7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110" y="1867166"/>
            <a:ext cx="9279835" cy="973973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457200" indent="-457200" algn="just">
              <a:lnSpc>
                <a:spcPct val="150000"/>
              </a:lnSpc>
              <a:buAutoNum type="arabicPeriod"/>
            </a:pPr>
            <a:r>
              <a:rPr lang="es-ES">
                <a:solidFill>
                  <a:schemeClr val="tx1"/>
                </a:solidFill>
              </a:rPr>
              <a:t> Realizar la </a:t>
            </a:r>
            <a:r>
              <a:rPr lang="es-ES" b="1">
                <a:solidFill>
                  <a:schemeClr val="tx1"/>
                </a:solidFill>
              </a:rPr>
              <a:t>revisión de literatura </a:t>
            </a:r>
            <a:r>
              <a:rPr lang="es-ES">
                <a:solidFill>
                  <a:schemeClr val="tx1"/>
                </a:solidFill>
              </a:rPr>
              <a:t>sobre desarrollo de habilidades digitales en educación superior y su impacto en la empleabilidad.</a:t>
            </a:r>
          </a:p>
          <a:p>
            <a:pPr marL="457200" indent="-457200" algn="just">
              <a:lnSpc>
                <a:spcPct val="150000"/>
              </a:lnSpc>
              <a:buAutoNum type="arabicPeriod"/>
            </a:pPr>
            <a:endParaRPr lang="es-ES">
              <a:solidFill>
                <a:schemeClr val="tx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7B6BD452-5127-71D2-DDBD-D68F02A0AABB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9416C434-0F79-9E4D-31D5-8031412D2971}"/>
              </a:ext>
            </a:extLst>
          </p:cNvPr>
          <p:cNvSpPr txBox="1"/>
          <p:nvPr/>
        </p:nvSpPr>
        <p:spPr>
          <a:xfrm>
            <a:off x="384314" y="3250355"/>
            <a:ext cx="9280938" cy="1143646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ct val="150000"/>
              </a:lnSpc>
            </a:pPr>
            <a:r>
              <a:rPr lang="es-ES" sz="2400">
                <a:cs typeface="Arial"/>
              </a:rPr>
              <a:t>2.   Resaltar la </a:t>
            </a:r>
            <a:r>
              <a:rPr lang="es-ES" sz="2400" b="1">
                <a:cs typeface="Arial"/>
              </a:rPr>
              <a:t>contribución académica y práctica </a:t>
            </a:r>
            <a:r>
              <a:rPr lang="es-ES" sz="2400">
                <a:cs typeface="Arial"/>
              </a:rPr>
              <a:t>del estudio para</a:t>
            </a:r>
          </a:p>
          <a:p>
            <a:pPr algn="just">
              <a:lnSpc>
                <a:spcPct val="150000"/>
              </a:lnSpc>
            </a:pPr>
            <a:r>
              <a:rPr lang="es-ES" sz="2400">
                <a:cs typeface="Arial"/>
              </a:rPr>
              <a:t> la  formación de profesionales en la región.</a:t>
            </a:r>
            <a:r>
              <a:rPr lang="en-US" sz="2400">
                <a:cs typeface="Arial"/>
              </a:rPr>
              <a:t>​</a:t>
            </a:r>
            <a:endParaRPr lang="es-ES" sz="2400">
              <a:cs typeface="Arial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58297B9-0D73-6674-584C-EB14B951C9DD}"/>
              </a:ext>
            </a:extLst>
          </p:cNvPr>
          <p:cNvSpPr txBox="1"/>
          <p:nvPr/>
        </p:nvSpPr>
        <p:spPr>
          <a:xfrm>
            <a:off x="384313" y="4934983"/>
            <a:ext cx="9280938" cy="1021883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150000"/>
              </a:lnSpc>
            </a:pPr>
            <a:r>
              <a:rPr lang="es-ES" sz="2400"/>
              <a:t>3.    La implementación de </a:t>
            </a:r>
            <a:r>
              <a:rPr lang="es-ES" sz="2400" b="1"/>
              <a:t>talleres piloto</a:t>
            </a:r>
            <a:r>
              <a:rPr lang="es-ES" sz="2400"/>
              <a:t>.</a:t>
            </a:r>
          </a:p>
          <a:p>
            <a:pPr>
              <a:lnSpc>
                <a:spcPct val="150000"/>
              </a:lnSpc>
            </a:pPr>
            <a:endParaRPr lang="es-ES"/>
          </a:p>
        </p:txBody>
      </p:sp>
      <p:pic>
        <p:nvPicPr>
          <p:cNvPr id="9" name="Imagen 8" descr="Próximos Pasos Ilustraciones svg, vectoriales, clip art vectorizado libre  de derechos. Image 28401598">
            <a:extLst>
              <a:ext uri="{FF2B5EF4-FFF2-40B4-BE49-F238E27FC236}">
                <a16:creationId xmlns:a16="http://schemas.microsoft.com/office/drawing/2014/main" id="{95B4CA6E-62C4-77A2-3EFF-D256E2B776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1340000">
            <a:off x="10170353" y="1690066"/>
            <a:ext cx="1238250" cy="3676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92622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5" grpId="0" animBg="1"/>
      <p:bldP spid="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268AC0D7-DC21-ECD7-117F-32ABB313C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>
                <a:solidFill>
                  <a:schemeClr val="tx2">
                    <a:lumMod val="75000"/>
                    <a:lumOff val="25000"/>
                  </a:schemeClr>
                </a:solidFill>
              </a:rPr>
              <a:t>Bibliografía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E8A9EB4-FD80-5878-2341-5C56F76C6C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10515600" cy="3733500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Becker, G. S. (1964). Human capital: a </a:t>
            </a:r>
            <a:r>
              <a:rPr lang="es-ES" sz="2200" err="1">
                <a:solidFill>
                  <a:schemeClr val="tx1"/>
                </a:solidFill>
              </a:rPr>
              <a:t>theoretical</a:t>
            </a:r>
            <a:r>
              <a:rPr lang="es-ES" sz="2200">
                <a:solidFill>
                  <a:schemeClr val="tx1"/>
                </a:solidFill>
              </a:rPr>
              <a:t> and </a:t>
            </a:r>
            <a:r>
              <a:rPr lang="es-ES" sz="2200" err="1">
                <a:solidFill>
                  <a:schemeClr val="tx1"/>
                </a:solidFill>
              </a:rPr>
              <a:t>empirical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analysis</a:t>
            </a:r>
            <a:r>
              <a:rPr lang="es-ES" sz="2200">
                <a:solidFill>
                  <a:schemeClr val="tx1"/>
                </a:solidFill>
              </a:rPr>
              <a:t>, </a:t>
            </a:r>
            <a:r>
              <a:rPr lang="es-ES" sz="2200" err="1">
                <a:solidFill>
                  <a:schemeClr val="tx1"/>
                </a:solidFill>
              </a:rPr>
              <a:t>with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special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reference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to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education</a:t>
            </a:r>
            <a:r>
              <a:rPr lang="es-ES" sz="2200">
                <a:solidFill>
                  <a:schemeClr val="tx1"/>
                </a:solidFill>
              </a:rPr>
              <a:t>. Londres: </a:t>
            </a:r>
            <a:r>
              <a:rPr lang="es-ES" sz="2200" err="1">
                <a:solidFill>
                  <a:schemeClr val="tx1"/>
                </a:solidFill>
              </a:rPr>
              <a:t>National</a:t>
            </a:r>
            <a:r>
              <a:rPr lang="es-ES" sz="2200">
                <a:solidFill>
                  <a:schemeClr val="tx1"/>
                </a:solidFill>
              </a:rPr>
              <a:t> Bureau </a:t>
            </a:r>
            <a:r>
              <a:rPr lang="es-ES" sz="2200" err="1">
                <a:solidFill>
                  <a:schemeClr val="tx1"/>
                </a:solidFill>
              </a:rPr>
              <a:t>of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Economic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Research</a:t>
            </a:r>
            <a:r>
              <a:rPr lang="es-ES" sz="2200">
                <a:solidFill>
                  <a:schemeClr val="tx1"/>
                </a:solidFill>
              </a:rPr>
              <a:t>.</a:t>
            </a:r>
            <a:endParaRPr lang="es-ES">
              <a:solidFill>
                <a:schemeClr val="tx1"/>
              </a:solidFill>
            </a:endParaRP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Gong, C., &amp; </a:t>
            </a:r>
            <a:r>
              <a:rPr lang="es-ES" sz="2200" err="1">
                <a:solidFill>
                  <a:schemeClr val="tx1"/>
                </a:solidFill>
              </a:rPr>
              <a:t>Ribiere</a:t>
            </a:r>
            <a:r>
              <a:rPr lang="es-ES" sz="2200">
                <a:solidFill>
                  <a:schemeClr val="tx1"/>
                </a:solidFill>
              </a:rPr>
              <a:t>, V. (2021). </a:t>
            </a:r>
            <a:r>
              <a:rPr lang="es-ES" sz="2200" err="1">
                <a:solidFill>
                  <a:schemeClr val="tx1"/>
                </a:solidFill>
              </a:rPr>
              <a:t>Developing</a:t>
            </a:r>
            <a:r>
              <a:rPr lang="es-ES" sz="2200">
                <a:solidFill>
                  <a:schemeClr val="tx1"/>
                </a:solidFill>
              </a:rPr>
              <a:t> a </a:t>
            </a:r>
            <a:r>
              <a:rPr lang="es-ES" sz="2200" err="1">
                <a:solidFill>
                  <a:schemeClr val="tx1"/>
                </a:solidFill>
              </a:rPr>
              <a:t>unified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definition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of</a:t>
            </a:r>
            <a:r>
              <a:rPr lang="es-ES" sz="2200">
                <a:solidFill>
                  <a:schemeClr val="tx1"/>
                </a:solidFill>
              </a:rPr>
              <a:t> digital </a:t>
            </a:r>
            <a:r>
              <a:rPr lang="es-ES" sz="2200" err="1">
                <a:solidFill>
                  <a:schemeClr val="tx1"/>
                </a:solidFill>
              </a:rPr>
              <a:t>transformation</a:t>
            </a:r>
            <a:r>
              <a:rPr lang="es-ES" sz="2200">
                <a:solidFill>
                  <a:schemeClr val="tx1"/>
                </a:solidFill>
              </a:rPr>
              <a:t>. </a:t>
            </a:r>
            <a:r>
              <a:rPr lang="es-ES" sz="2200" err="1">
                <a:solidFill>
                  <a:schemeClr val="tx1"/>
                </a:solidFill>
              </a:rPr>
              <a:t>Technovation</a:t>
            </a:r>
            <a:r>
              <a:rPr lang="es-ES" sz="2200">
                <a:solidFill>
                  <a:schemeClr val="tx1"/>
                </a:solidFill>
              </a:rPr>
              <a:t>, 102. doi:10.1016/j.technovation.2020.102217</a:t>
            </a: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Ministerio de Educación Nacional - MEN. (2023). Estrategia digital de Colombia 2023-2026. Ministerio de Tecnologías de la Información y Comunicaciones.</a:t>
            </a: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Schwab, K. (2016). </a:t>
            </a:r>
            <a:r>
              <a:rPr lang="es-ES" sz="2200" err="1">
                <a:solidFill>
                  <a:schemeClr val="tx1"/>
                </a:solidFill>
              </a:rPr>
              <a:t>World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Economic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Forum</a:t>
            </a:r>
            <a:r>
              <a:rPr lang="es-ES" sz="2200">
                <a:solidFill>
                  <a:schemeClr val="tx1"/>
                </a:solidFill>
              </a:rPr>
              <a:t>. Obtenido de </a:t>
            </a:r>
            <a:r>
              <a:rPr lang="es-ES" sz="2200" err="1">
                <a:solidFill>
                  <a:schemeClr val="tx1"/>
                </a:solidFill>
              </a:rPr>
              <a:t>The</a:t>
            </a:r>
            <a:r>
              <a:rPr lang="es-ES" sz="2200">
                <a:solidFill>
                  <a:schemeClr val="tx1"/>
                </a:solidFill>
              </a:rPr>
              <a:t> </a:t>
            </a:r>
            <a:r>
              <a:rPr lang="es-ES" sz="2200" err="1">
                <a:solidFill>
                  <a:schemeClr val="tx1"/>
                </a:solidFill>
              </a:rPr>
              <a:t>Fourth</a:t>
            </a:r>
            <a:r>
              <a:rPr lang="es-ES" sz="2200">
                <a:solidFill>
                  <a:schemeClr val="tx1"/>
                </a:solidFill>
              </a:rPr>
              <a:t> Industrial </a:t>
            </a:r>
            <a:r>
              <a:rPr lang="es-ES" sz="2200" err="1">
                <a:solidFill>
                  <a:schemeClr val="tx1"/>
                </a:solidFill>
              </a:rPr>
              <a:t>Revolution</a:t>
            </a:r>
            <a:r>
              <a:rPr lang="es-ES" sz="2200">
                <a:solidFill>
                  <a:schemeClr val="tx1"/>
                </a:solidFill>
              </a:rPr>
              <a:t>: https://www.weforum.org/about/the-fourth-industrial-revolution-by-klaus-schwab/</a:t>
            </a:r>
          </a:p>
          <a:p>
            <a:pPr algn="just">
              <a:buFont typeface="Wingdings" panose="020B0604020202020204" pitchFamily="34" charset="0"/>
              <a:buChar char="ü"/>
            </a:pPr>
            <a:r>
              <a:rPr lang="es-ES" sz="2200">
                <a:solidFill>
                  <a:schemeClr val="tx1"/>
                </a:solidFill>
              </a:rPr>
              <a:t>UNESCO. (2021). Competencias y habilidades digitale</a:t>
            </a:r>
            <a:r>
              <a:rPr lang="es-ES" sz="1800">
                <a:solidFill>
                  <a:schemeClr val="tx1"/>
                </a:solidFill>
              </a:rPr>
              <a:t>s.</a:t>
            </a:r>
          </a:p>
          <a:p>
            <a:pPr algn="just">
              <a:buFont typeface="Wingdings" panose="020B0604020202020204" pitchFamily="34" charset="0"/>
              <a:buChar char="ü"/>
            </a:pPr>
            <a:endParaRPr lang="es-ES">
              <a:solidFill>
                <a:schemeClr val="tx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B32D8621-F97A-8547-29DC-A7F941F13794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436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EC228B-504D-9661-5109-DEF23740F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FF8392F-92A1-C5C6-0032-114EB38717B9}"/>
              </a:ext>
            </a:extLst>
          </p:cNvPr>
          <p:cNvSpPr txBox="1"/>
          <p:nvPr/>
        </p:nvSpPr>
        <p:spPr>
          <a:xfrm>
            <a:off x="2593914" y="1017787"/>
            <a:ext cx="67453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6000" b="1" i="0" u="none" strike="noStrike" kern="1200" cap="none" spc="0" normalizeH="0" baseline="0" noProof="0">
                <a:ln>
                  <a:noFill/>
                </a:ln>
                <a:solidFill>
                  <a:srgbClr val="006994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GRACIAS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C3FF56B2-0856-E28C-6517-474AB3A9412A}"/>
              </a:ext>
            </a:extLst>
          </p:cNvPr>
          <p:cNvSpPr txBox="1">
            <a:spLocks/>
          </p:cNvSpPr>
          <p:nvPr/>
        </p:nvSpPr>
        <p:spPr>
          <a:xfrm>
            <a:off x="1117029" y="2985974"/>
            <a:ext cx="5512247" cy="88887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s-CO" sz="2000" b="1">
                <a:solidFill>
                  <a:srgbClr val="002E5B"/>
                </a:solidFill>
                <a:latin typeface="Aptos Display" panose="02110004020202020204"/>
                <a:cs typeface="Poppins"/>
              </a:rPr>
              <a:t>Leidy Bibiana de la Ossa Villadiego</a:t>
            </a:r>
            <a:endParaRPr lang="es-ES"/>
          </a:p>
          <a:p>
            <a:pPr marL="0" marR="0" lvl="0" indent="0" algn="ctr" defTabSz="9144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000" b="1" i="0" u="none" strike="noStrike" kern="1200" cap="none" spc="0" normalizeH="0" baseline="0" noProof="0">
                <a:ln>
                  <a:noFill/>
                </a:ln>
                <a:solidFill>
                  <a:srgbClr val="002E5B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/>
              </a:rPr>
              <a:t>León Jaime Acosta Herrera</a:t>
            </a:r>
            <a:endParaRPr lang="es-CO">
              <a:ea typeface="+mn-ea"/>
            </a:endParaRP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000" b="1" i="0" u="none" strike="noStrike" kern="1200" cap="none" spc="0" normalizeH="0" baseline="0" noProof="0">
                <a:ln>
                  <a:noFill/>
                </a:ln>
                <a:solidFill>
                  <a:srgbClr val="002E5B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Marco Julio Cañas Campillo </a:t>
            </a:r>
          </a:p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s-CO" sz="2000" b="1" i="0" u="none" strike="noStrike" kern="1200" cap="none" spc="0" normalizeH="0" baseline="0" noProof="0">
              <a:ln>
                <a:noFill/>
              </a:ln>
              <a:solidFill>
                <a:srgbClr val="002E5B"/>
              </a:solidFill>
              <a:effectLst/>
              <a:uLnTx/>
              <a:uFillTx/>
              <a:latin typeface="Aptos Display" panose="02110004020202020204"/>
              <a:cs typeface="Poppins" panose="00000500000000000000" pitchFamily="50" charset="0"/>
            </a:endParaRP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F90FD0C7-685B-6F57-BB89-2C34FE53EF28}"/>
              </a:ext>
            </a:extLst>
          </p:cNvPr>
          <p:cNvSpPr txBox="1">
            <a:spLocks/>
          </p:cNvSpPr>
          <p:nvPr/>
        </p:nvSpPr>
        <p:spPr>
          <a:xfrm>
            <a:off x="-509692" y="4564898"/>
            <a:ext cx="8560340" cy="49099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000" b="1" i="1" u="none" strike="noStrike" kern="1200" cap="none" spc="0" normalizeH="0" baseline="0" noProof="0">
                <a:ln>
                  <a:noFill/>
                </a:ln>
                <a:solidFill>
                  <a:srgbClr val="006994"/>
                </a:solidFill>
                <a:effectLst/>
                <a:uLnTx/>
                <a:uFillTx/>
                <a:latin typeface="Aptos" panose="02110004020202020204"/>
                <a:ea typeface="+mn-ea"/>
                <a:cs typeface="Poppins"/>
              </a:rPr>
              <a:t>Investigadores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A892471-0A3C-F4BD-64DD-A838AF497486}"/>
              </a:ext>
            </a:extLst>
          </p:cNvPr>
          <p:cNvSpPr txBox="1"/>
          <p:nvPr/>
        </p:nvSpPr>
        <p:spPr>
          <a:xfrm>
            <a:off x="8385244" y="6264138"/>
            <a:ext cx="37318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s-CO" sz="1800" b="1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Investigación 2025</a:t>
            </a:r>
            <a:endParaRPr lang="es-ES">
              <a:solidFill>
                <a:srgbClr val="FDC62C"/>
              </a:solidFill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FBDB69F9-E44F-76E8-3539-FD9CE511D0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905" t="25957" r="63537" b="38421"/>
          <a:stretch/>
        </p:blipFill>
        <p:spPr>
          <a:xfrm>
            <a:off x="7187093" y="2032001"/>
            <a:ext cx="2343429" cy="302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41779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Panorámica</PresentationFormat>
  <Slides>9</Slides>
  <Notes>1</Notes>
  <HiddenSlides>0</HiddenSlide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1_Tema de Office</vt:lpstr>
      <vt:lpstr>Desarrollo de habilidades digitales en los profesionales de administración de empresas: caso G-líderes UdeA Caucasia</vt:lpstr>
      <vt:lpstr>Introducción </vt:lpstr>
      <vt:lpstr>Marco referencial</vt:lpstr>
      <vt:lpstr>Metodología </vt:lpstr>
      <vt:lpstr>Avances Principales</vt:lpstr>
      <vt:lpstr>Problemas o desafíos encontrados</vt:lpstr>
      <vt:lpstr>Próximos pasos</vt:lpstr>
      <vt:lpstr>Bibliografía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WILLIAM UMAR RINCON BAEZ</dc:creator>
  <cp:revision>2</cp:revision>
  <dcterms:created xsi:type="dcterms:W3CDTF">2025-01-22T01:53:17Z</dcterms:created>
  <dcterms:modified xsi:type="dcterms:W3CDTF">2025-03-20T17:02:29Z</dcterms:modified>
</cp:coreProperties>
</file>